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96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86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4165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103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802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52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5147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478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23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806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09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103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53FF2-C37F-414D-8B3A-7D36D9622AEE}" type="datetimeFigureOut">
              <a:rPr lang="en-AU" smtClean="0"/>
              <a:t>5/04/2018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9FF29-1632-42E6-BB72-C21E823433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68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CF8FE3-8DD8-4D02-9434-E38C4091E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89" y="1412776"/>
            <a:ext cx="5974021" cy="17922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0EAF36-5B28-4290-A316-9631D233A3A8}"/>
              </a:ext>
            </a:extLst>
          </p:cNvPr>
          <p:cNvSpPr txBox="1"/>
          <p:nvPr/>
        </p:nvSpPr>
        <p:spPr>
          <a:xfrm>
            <a:off x="451319" y="4902154"/>
            <a:ext cx="824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To progress through this slide show, simply click your mouse or use your arrow keys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8B2FC3-EF0A-4CAF-8A31-AA043C5E01FB}"/>
              </a:ext>
            </a:extLst>
          </p:cNvPr>
          <p:cNvGrpSpPr/>
          <p:nvPr/>
        </p:nvGrpSpPr>
        <p:grpSpPr>
          <a:xfrm>
            <a:off x="7559010" y="5601095"/>
            <a:ext cx="743273" cy="504056"/>
            <a:chOff x="7385998" y="5517232"/>
            <a:chExt cx="743273" cy="504056"/>
          </a:xfrm>
        </p:grpSpPr>
        <p:sp>
          <p:nvSpPr>
            <p:cNvPr id="6" name="Arrow: Right 5">
              <a:extLst>
                <a:ext uri="{FF2B5EF4-FFF2-40B4-BE49-F238E27FC236}">
                  <a16:creationId xmlns:a16="http://schemas.microsoft.com/office/drawing/2014/main" id="{9A9DD30D-6239-4919-B139-D45D8ECA51D7}"/>
                </a:ext>
              </a:extLst>
            </p:cNvPr>
            <p:cNvSpPr/>
            <p:nvPr/>
          </p:nvSpPr>
          <p:spPr>
            <a:xfrm>
              <a:off x="7385998" y="5517232"/>
              <a:ext cx="720080" cy="504056"/>
            </a:xfrm>
            <a:prstGeom prst="rightArrow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D2FE37C-E780-4D7D-87F5-F2F44020ABC1}"/>
                </a:ext>
              </a:extLst>
            </p:cNvPr>
            <p:cNvSpPr txBox="1"/>
            <p:nvPr/>
          </p:nvSpPr>
          <p:spPr>
            <a:xfrm>
              <a:off x="7409190" y="5615371"/>
              <a:ext cx="7200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next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F8C7CCC-8FDA-40FF-B5F9-D6A195D6A20E}"/>
              </a:ext>
            </a:extLst>
          </p:cNvPr>
          <p:cNvGrpSpPr/>
          <p:nvPr/>
        </p:nvGrpSpPr>
        <p:grpSpPr>
          <a:xfrm>
            <a:off x="6804248" y="6059621"/>
            <a:ext cx="825248" cy="504056"/>
            <a:chOff x="6516216" y="5949399"/>
            <a:chExt cx="825248" cy="504056"/>
          </a:xfrm>
        </p:grpSpPr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64B3C6BC-51D4-44A5-A351-0E9852A311AB}"/>
                </a:ext>
              </a:extLst>
            </p:cNvPr>
            <p:cNvSpPr/>
            <p:nvPr/>
          </p:nvSpPr>
          <p:spPr>
            <a:xfrm rot="10800000">
              <a:off x="6516216" y="5949399"/>
              <a:ext cx="720080" cy="504056"/>
            </a:xfrm>
            <a:prstGeom prst="rightArrow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6F9BFC-A7D5-43F2-9795-B864FAE75683}"/>
                </a:ext>
              </a:extLst>
            </p:cNvPr>
            <p:cNvSpPr txBox="1"/>
            <p:nvPr/>
          </p:nvSpPr>
          <p:spPr>
            <a:xfrm>
              <a:off x="6621383" y="6052682"/>
              <a:ext cx="7200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back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8096C94F-2DB8-4067-9A7D-3A0D1F7C859F}"/>
              </a:ext>
            </a:extLst>
          </p:cNvPr>
          <p:cNvSpPr txBox="1">
            <a:spLocks/>
          </p:cNvSpPr>
          <p:nvPr/>
        </p:nvSpPr>
        <p:spPr>
          <a:xfrm>
            <a:off x="685798" y="320498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Century Gothic" panose="020B0502020202020204" pitchFamily="34" charset="0"/>
              </a:rPr>
              <a:t>How to see Assessment Task grades and feedback</a:t>
            </a:r>
            <a:endParaRPr lang="en-AU" sz="3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13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450"/>
                            </p:stCondLst>
                            <p:childTnLst>
                              <p:par>
                                <p:cTn id="8" presetID="22" presetClass="entr" presetSubtype="8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EB85206C-251C-497F-9B2E-BC8A863BEB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2873"/>
            <a:ext cx="9144000" cy="491225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5685"/>
            <a:ext cx="8959852" cy="328533"/>
          </a:xfrm>
        </p:spPr>
        <p:txBody>
          <a:bodyPr>
            <a:noAutofit/>
          </a:bodyPr>
          <a:lstStyle/>
          <a:p>
            <a:pPr algn="l"/>
            <a:r>
              <a:rPr lang="en-AU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From the home page, select the course you are enrolled in.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59986997-BE04-4F32-80B9-7EF58A5ED634}"/>
              </a:ext>
            </a:extLst>
          </p:cNvPr>
          <p:cNvSpPr txBox="1">
            <a:spLocks/>
          </p:cNvSpPr>
          <p:nvPr/>
        </p:nvSpPr>
        <p:spPr>
          <a:xfrm>
            <a:off x="92072" y="5993905"/>
            <a:ext cx="8959851" cy="8640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For example, if you are enrolled in the NSW Certificate of Registration Real Estate Salesperson course, you should click on the </a:t>
            </a:r>
            <a:r>
              <a:rPr kumimoji="0" lang="en-AU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NSW Real Estate Salesperson</a:t>
            </a:r>
            <a:r>
              <a:rPr kumimoji="0" lang="en-A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course link.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8790AA0-E5C8-4E70-A69F-14DDCC59D595}"/>
              </a:ext>
            </a:extLst>
          </p:cNvPr>
          <p:cNvSpPr txBox="1"/>
          <p:nvPr/>
        </p:nvSpPr>
        <p:spPr>
          <a:xfrm>
            <a:off x="3355796" y="66041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Getting started…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BDAF817-4B3A-461E-B863-A5FD6B90A288}"/>
              </a:ext>
            </a:extLst>
          </p:cNvPr>
          <p:cNvSpPr/>
          <p:nvPr/>
        </p:nvSpPr>
        <p:spPr>
          <a:xfrm rot="5400000">
            <a:off x="3221608" y="2798689"/>
            <a:ext cx="180504" cy="136815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3444972"/>
      </p:ext>
    </p:extLst>
  </p:cSld>
  <p:clrMapOvr>
    <a:masterClrMapping/>
  </p:clrMapOvr>
  <p:transition spd="slow" advTm="3079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" dur="7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3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28" grpId="0"/>
      <p:bldP spid="32" grpId="0" animBg="1"/>
      <p:bldP spid="3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BF9E0A5-C7B2-4EA2-8B22-583AC602C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70014"/>
            <a:ext cx="9143999" cy="4917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E9AAD1-36D7-4000-BB19-DE29AD468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72872"/>
            <a:ext cx="9144000" cy="491225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2F8D435A-7492-46FF-A6EF-F300699A2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8" y="70548"/>
            <a:ext cx="8280920" cy="382493"/>
          </a:xfrm>
        </p:spPr>
        <p:txBody>
          <a:bodyPr>
            <a:no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Once you have accessed your course, there are several ways to view your Assessment Task grades and feedback</a:t>
            </a:r>
            <a:r>
              <a:rPr lang="en-AU" sz="1600" dirty="0">
                <a:latin typeface="Century Gothic" panose="020B0502020202020204" pitchFamily="34" charset="0"/>
              </a:rPr>
              <a:t>…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7BF645-9D17-40D6-9617-655726D3C783}"/>
              </a:ext>
            </a:extLst>
          </p:cNvPr>
          <p:cNvSpPr txBox="1"/>
          <p:nvPr/>
        </p:nvSpPr>
        <p:spPr>
          <a:xfrm>
            <a:off x="0" y="472267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Century Gothic" panose="020B0502020202020204" pitchFamily="34" charset="0"/>
              </a:rPr>
              <a:t>Scroll down the course until the Activities panel on the left hand side of the screen is displayed. Then click on 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Assignments</a:t>
            </a:r>
            <a:r>
              <a:rPr lang="en-US" sz="14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430A901-63A5-4808-ACA4-AFB3D1895D9D}"/>
              </a:ext>
            </a:extLst>
          </p:cNvPr>
          <p:cNvSpPr/>
          <p:nvPr/>
        </p:nvSpPr>
        <p:spPr>
          <a:xfrm>
            <a:off x="0" y="5942971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AU" sz="1400" dirty="0">
                <a:latin typeface="Century Gothic" panose="020B0502020202020204" pitchFamily="34" charset="0"/>
              </a:rPr>
              <a:t>An assignment summary screen showing your submissions and grades will be displayed. 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CAEEA6-C6E9-4BA5-89DC-44CEC813988B}"/>
              </a:ext>
            </a:extLst>
          </p:cNvPr>
          <p:cNvSpPr/>
          <p:nvPr/>
        </p:nvSpPr>
        <p:spPr>
          <a:xfrm rot="5400000">
            <a:off x="685097" y="5368857"/>
            <a:ext cx="212964" cy="648071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23364A-F619-4D30-B0EB-FA59C274986B}"/>
              </a:ext>
            </a:extLst>
          </p:cNvPr>
          <p:cNvSpPr/>
          <p:nvPr/>
        </p:nvSpPr>
        <p:spPr>
          <a:xfrm rot="5400000">
            <a:off x="7289188" y="2833822"/>
            <a:ext cx="1334376" cy="115212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B86F6A-B709-4BD8-9BCA-3E0646B1D1BE}"/>
              </a:ext>
            </a:extLst>
          </p:cNvPr>
          <p:cNvSpPr/>
          <p:nvPr/>
        </p:nvSpPr>
        <p:spPr>
          <a:xfrm>
            <a:off x="0" y="6242447"/>
            <a:ext cx="9036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AU" sz="1400" dirty="0">
                <a:latin typeface="Century Gothic" panose="020B0502020202020204" pitchFamily="34" charset="0"/>
              </a:rPr>
              <a:t>To view the Assessor’s feedback, simply click on the required </a:t>
            </a:r>
            <a:r>
              <a:rPr lang="en-AU" sz="1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Assessment Task </a:t>
            </a:r>
            <a:r>
              <a:rPr lang="en-AU" sz="1400" dirty="0">
                <a:latin typeface="Century Gothic" panose="020B0502020202020204" pitchFamily="34" charset="0"/>
              </a:rPr>
              <a:t>link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35A4A7D-9240-460D-9AE7-3CD6D2E3830A}"/>
              </a:ext>
            </a:extLst>
          </p:cNvPr>
          <p:cNvSpPr/>
          <p:nvPr/>
        </p:nvSpPr>
        <p:spPr>
          <a:xfrm rot="5400000">
            <a:off x="4740560" y="1365312"/>
            <a:ext cx="238946" cy="345638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ABD8C62-436A-4CA1-987A-13608914A42B}"/>
              </a:ext>
            </a:extLst>
          </p:cNvPr>
          <p:cNvSpPr txBox="1"/>
          <p:nvPr/>
        </p:nvSpPr>
        <p:spPr>
          <a:xfrm>
            <a:off x="4225590" y="6486195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Century Gothic" panose="020B0502020202020204" pitchFamily="34" charset="0"/>
              </a:rPr>
              <a:t>OR…</a:t>
            </a:r>
          </a:p>
        </p:txBody>
      </p:sp>
    </p:spTree>
    <p:extLst>
      <p:ext uri="{BB962C8B-B14F-4D97-AF65-F5344CB8AC3E}">
        <p14:creationId xmlns:p14="http://schemas.microsoft.com/office/powerpoint/2010/main" val="1034075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7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0" dur="7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6" dur="7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3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/>
      <p:bldP spid="28" grpId="0" animBg="1"/>
      <p:bldP spid="28" grpId="1" animBg="1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630309-3AF4-494B-9911-4BB2CEE79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70014"/>
            <a:ext cx="9143999" cy="49179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A23FAB-AA6A-48F8-BB23-A028D82FF174}"/>
              </a:ext>
            </a:extLst>
          </p:cNvPr>
          <p:cNvSpPr txBox="1"/>
          <p:nvPr/>
        </p:nvSpPr>
        <p:spPr>
          <a:xfrm>
            <a:off x="0" y="406486"/>
            <a:ext cx="8933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Century Gothic" panose="020B0502020202020204" pitchFamily="34" charset="0"/>
              </a:rPr>
              <a:t>Scroll down the main course screen to the module you are wanting to view the feedback for.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23EB0E-92AC-47E1-BF7B-3170AA57BDC8}"/>
              </a:ext>
            </a:extLst>
          </p:cNvPr>
          <p:cNvGrpSpPr/>
          <p:nvPr/>
        </p:nvGrpSpPr>
        <p:grpSpPr>
          <a:xfrm>
            <a:off x="4067944" y="2708920"/>
            <a:ext cx="504056" cy="2875901"/>
            <a:chOff x="4067944" y="2708920"/>
            <a:chExt cx="504056" cy="2875901"/>
          </a:xfrm>
        </p:grpSpPr>
        <p:sp>
          <p:nvSpPr>
            <p:cNvPr id="7" name="Arrow: Down 6">
              <a:extLst>
                <a:ext uri="{FF2B5EF4-FFF2-40B4-BE49-F238E27FC236}">
                  <a16:creationId xmlns:a16="http://schemas.microsoft.com/office/drawing/2014/main" id="{CEA3E225-6354-49E6-A48A-295D9AEA7B5C}"/>
                </a:ext>
              </a:extLst>
            </p:cNvPr>
            <p:cNvSpPr/>
            <p:nvPr/>
          </p:nvSpPr>
          <p:spPr>
            <a:xfrm>
              <a:off x="4067944" y="2708920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9756A1F6-C896-4071-AB39-46363CC119F5}"/>
                </a:ext>
              </a:extLst>
            </p:cNvPr>
            <p:cNvSpPr/>
            <p:nvPr/>
          </p:nvSpPr>
          <p:spPr>
            <a:xfrm>
              <a:off x="4067944" y="3825044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17134FAA-434D-4B8F-BB14-5D089CADA46D}"/>
                </a:ext>
              </a:extLst>
            </p:cNvPr>
            <p:cNvSpPr/>
            <p:nvPr/>
          </p:nvSpPr>
          <p:spPr>
            <a:xfrm>
              <a:off x="4067944" y="5008757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B42EF225-88E2-4A93-8E55-515F8F494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76" y="67614"/>
            <a:ext cx="6131024" cy="343743"/>
          </a:xfrm>
        </p:spPr>
        <p:txBody>
          <a:bodyPr>
            <a:normAutofit/>
          </a:bodyPr>
          <a:lstStyle/>
          <a:p>
            <a:r>
              <a:rPr lang="en-AU" sz="1600" dirty="0">
                <a:latin typeface="Century Gothic" panose="020B0502020202020204" pitchFamily="34" charset="0"/>
              </a:rPr>
              <a:t>Alternative method for viewing grades and feedback…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F3484F-72DD-4C5A-9F07-6E29F29F5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8188"/>
            <a:ext cx="9144000" cy="49179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A05C78A-F9DE-4547-8F24-F1CF649A8210}"/>
              </a:ext>
            </a:extLst>
          </p:cNvPr>
          <p:cNvSpPr/>
          <p:nvPr/>
        </p:nvSpPr>
        <p:spPr>
          <a:xfrm>
            <a:off x="6156" y="650816"/>
            <a:ext cx="91378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AU" sz="1400" dirty="0">
                <a:latin typeface="Century Gothic" panose="020B0502020202020204" pitchFamily="34" charset="0"/>
              </a:rPr>
              <a:t>Select the required </a:t>
            </a:r>
            <a:r>
              <a:rPr lang="en-AU" sz="1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Assessment Task </a:t>
            </a:r>
            <a:r>
              <a:rPr lang="en-AU" sz="1400" dirty="0">
                <a:latin typeface="Century Gothic" panose="020B0502020202020204" pitchFamily="34" charset="0"/>
              </a:rPr>
              <a:t>link.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F7985B-7FE1-4749-B0F4-189FF1CCEA67}"/>
              </a:ext>
            </a:extLst>
          </p:cNvPr>
          <p:cNvSpPr/>
          <p:nvPr/>
        </p:nvSpPr>
        <p:spPr>
          <a:xfrm rot="5400000">
            <a:off x="2849120" y="1634112"/>
            <a:ext cx="239730" cy="421414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132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7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3" grpId="0" animBg="1"/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268C59-3792-4028-A9CD-6ADA820AE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013"/>
            <a:ext cx="9144000" cy="49179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792303-97D4-46F3-894E-AF1C7054A2AD}"/>
              </a:ext>
            </a:extLst>
          </p:cNvPr>
          <p:cNvSpPr txBox="1"/>
          <p:nvPr/>
        </p:nvSpPr>
        <p:spPr>
          <a:xfrm>
            <a:off x="1166284" y="37364"/>
            <a:ext cx="645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Either of these methods will display the Assessment Task page</a:t>
            </a:r>
            <a:r>
              <a:rPr lang="en-AU" sz="1600" dirty="0">
                <a:latin typeface="Century Gothic" panose="020B0502020202020204" pitchFamily="34" charset="0"/>
              </a:rPr>
              <a:t>…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506349-8054-4EDA-B282-054579B6D2EE}"/>
              </a:ext>
            </a:extLst>
          </p:cNvPr>
          <p:cNvSpPr/>
          <p:nvPr/>
        </p:nvSpPr>
        <p:spPr>
          <a:xfrm>
            <a:off x="0" y="51907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Century Gothic" panose="020B0502020202020204" pitchFamily="34" charset="0"/>
              </a:rPr>
              <a:t>To view your feedback for this module, scroll to the bottom of the assessment task page.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C6B2C8-2A85-4C35-966F-44D56D18FE76}"/>
              </a:ext>
            </a:extLst>
          </p:cNvPr>
          <p:cNvGrpSpPr/>
          <p:nvPr/>
        </p:nvGrpSpPr>
        <p:grpSpPr>
          <a:xfrm>
            <a:off x="7956376" y="2708920"/>
            <a:ext cx="504056" cy="2875901"/>
            <a:chOff x="4067944" y="2708920"/>
            <a:chExt cx="504056" cy="2875901"/>
          </a:xfrm>
        </p:grpSpPr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27B3E03F-AE35-4249-8F2E-60803F64D769}"/>
                </a:ext>
              </a:extLst>
            </p:cNvPr>
            <p:cNvSpPr/>
            <p:nvPr/>
          </p:nvSpPr>
          <p:spPr>
            <a:xfrm>
              <a:off x="4067944" y="2708920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42480D67-5255-41D7-AB76-F62BBF655379}"/>
                </a:ext>
              </a:extLst>
            </p:cNvPr>
            <p:cNvSpPr/>
            <p:nvPr/>
          </p:nvSpPr>
          <p:spPr>
            <a:xfrm>
              <a:off x="4067944" y="3825044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E459155F-9389-4E1E-9364-71AAE4716153}"/>
                </a:ext>
              </a:extLst>
            </p:cNvPr>
            <p:cNvSpPr/>
            <p:nvPr/>
          </p:nvSpPr>
          <p:spPr>
            <a:xfrm>
              <a:off x="4067944" y="5008757"/>
              <a:ext cx="504056" cy="576064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BE01E60-C886-4054-ABCE-6AAA6B61C719}"/>
              </a:ext>
            </a:extLst>
          </p:cNvPr>
          <p:cNvSpPr/>
          <p:nvPr/>
        </p:nvSpPr>
        <p:spPr>
          <a:xfrm>
            <a:off x="0" y="5885680"/>
            <a:ext cx="8784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 startAt="2"/>
            </a:pPr>
            <a:r>
              <a:rPr lang="en-AU" sz="1400" dirty="0">
                <a:latin typeface="Century Gothic" panose="020B0502020202020204" pitchFamily="34" charset="0"/>
              </a:rPr>
              <a:t>You can see the Assessor’s feedback and grade at the bottom of the Assessment Task page.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8A5286-6433-415E-BE03-A1EA06818E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9" y="2402720"/>
            <a:ext cx="9009401" cy="1998388"/>
          </a:xfrm>
          <a:prstGeom prst="rect">
            <a:avLst/>
          </a:prstGeom>
          <a:ln w="57150">
            <a:solidFill>
              <a:schemeClr val="accent2">
                <a:lumMod val="40000"/>
                <a:lumOff val="60000"/>
              </a:schemeClr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435DDE0-4A21-4B1F-BBCE-13DB7A3D037F}"/>
              </a:ext>
            </a:extLst>
          </p:cNvPr>
          <p:cNvSpPr/>
          <p:nvPr/>
        </p:nvSpPr>
        <p:spPr>
          <a:xfrm rot="5400000">
            <a:off x="3707905" y="1412778"/>
            <a:ext cx="792086" cy="4968552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C0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2AAB2FC-A468-40E3-BDF8-8D038D744CC6}"/>
              </a:ext>
            </a:extLst>
          </p:cNvPr>
          <p:cNvGrpSpPr/>
          <p:nvPr/>
        </p:nvGrpSpPr>
        <p:grpSpPr>
          <a:xfrm>
            <a:off x="-13156" y="6188845"/>
            <a:ext cx="9089856" cy="307777"/>
            <a:chOff x="-13156" y="6188845"/>
            <a:chExt cx="9089856" cy="30777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34C9A85-2950-4B23-AF4C-C70F3B188283}"/>
                </a:ext>
              </a:extLst>
            </p:cNvPr>
            <p:cNvSpPr/>
            <p:nvPr/>
          </p:nvSpPr>
          <p:spPr>
            <a:xfrm>
              <a:off x="-13156" y="6188845"/>
              <a:ext cx="908985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buFont typeface="+mj-lt"/>
                <a:buAutoNum type="arabicPeriod" startAt="3"/>
              </a:pPr>
              <a:r>
                <a:rPr lang="en-AU" sz="1400" dirty="0">
                  <a:latin typeface="Century Gothic" panose="020B0502020202020204" pitchFamily="34" charset="0"/>
                </a:rPr>
                <a:t>If the Assessor’s comments are partially hidden, you can expand them by clicking the        button.</a:t>
              </a:r>
            </a:p>
          </p:txBody>
        </p:sp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92B5013C-53B0-4A03-8A7E-F6CA5DE148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60" t="62813" r="79529" b="35477"/>
            <a:stretch/>
          </p:blipFill>
          <p:spPr bwMode="auto">
            <a:xfrm>
              <a:off x="7829817" y="6237729"/>
              <a:ext cx="253117" cy="219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41620E2-CFF5-426E-951F-4EE1693808B0}"/>
              </a:ext>
            </a:extLst>
          </p:cNvPr>
          <p:cNvSpPr/>
          <p:nvPr/>
        </p:nvSpPr>
        <p:spPr>
          <a:xfrm rot="5400000">
            <a:off x="1689327" y="3498655"/>
            <a:ext cx="216021" cy="220733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262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6" dur="7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2" dur="7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3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5" grpId="0" animBg="1"/>
      <p:bldP spid="15" grpId="1" animBg="1"/>
      <p:bldP spid="15" grpId="2" animBg="1"/>
      <p:bldP spid="19" grpId="0" animBg="1"/>
      <p:bldP spid="1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5AECC49-7FD9-4A38-990D-AFBF88AD9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013"/>
            <a:ext cx="9144000" cy="49179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190BC5-1519-45E5-929F-12FE8F7CF62E}"/>
              </a:ext>
            </a:extLst>
          </p:cNvPr>
          <p:cNvSpPr/>
          <p:nvPr/>
        </p:nvSpPr>
        <p:spPr>
          <a:xfrm>
            <a:off x="1853952" y="0"/>
            <a:ext cx="5436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Alternatively, you can view your Grades Summary…</a:t>
            </a:r>
            <a:endParaRPr lang="en-AU" sz="1600" dirty="0">
              <a:latin typeface="Century Gothic" panose="020B0502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164812-5E3C-49B9-9F06-820B491D3F74}"/>
              </a:ext>
            </a:extLst>
          </p:cNvPr>
          <p:cNvSpPr/>
          <p:nvPr/>
        </p:nvSpPr>
        <p:spPr>
          <a:xfrm rot="5400000">
            <a:off x="719571" y="4833157"/>
            <a:ext cx="216025" cy="43204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682F67-8F3E-47E7-A36E-C9850C83382B}"/>
              </a:ext>
            </a:extLst>
          </p:cNvPr>
          <p:cNvSpPr/>
          <p:nvPr/>
        </p:nvSpPr>
        <p:spPr>
          <a:xfrm>
            <a:off x="0" y="446793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Century Gothic" panose="020B0502020202020204" pitchFamily="34" charset="0"/>
              </a:rPr>
              <a:t>Scroll down the course until the Settings panel on the left side of the screen is displayed. Then click on 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Grades</a:t>
            </a:r>
            <a:r>
              <a:rPr lang="en-US" sz="1400" dirty="0">
                <a:latin typeface="Century Gothic" panose="020B0502020202020204" pitchFamily="34" charset="0"/>
              </a:rPr>
              <a:t>.</a:t>
            </a:r>
            <a:endParaRPr lang="en-AU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14322E-2633-4A4C-B9F8-9F9D133088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013"/>
            <a:ext cx="9144000" cy="49179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E60BA63-C445-4E59-939D-414DD1FBE354}"/>
              </a:ext>
            </a:extLst>
          </p:cNvPr>
          <p:cNvSpPr/>
          <p:nvPr/>
        </p:nvSpPr>
        <p:spPr>
          <a:xfrm>
            <a:off x="10126" y="5930216"/>
            <a:ext cx="6362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AU" sz="1400" dirty="0">
                <a:latin typeface="Century Gothic" panose="020B0502020202020204" pitchFamily="34" charset="0"/>
              </a:rPr>
              <a:t>Your achieved grade is displayed in the </a:t>
            </a:r>
            <a:r>
              <a:rPr lang="en-AU" sz="1400" b="1" dirty="0">
                <a:latin typeface="Century Gothic" panose="020B0502020202020204" pitchFamily="34" charset="0"/>
              </a:rPr>
              <a:t>Grade</a:t>
            </a:r>
            <a:r>
              <a:rPr lang="en-AU" sz="1400" dirty="0">
                <a:latin typeface="Century Gothic" panose="020B0502020202020204" pitchFamily="34" charset="0"/>
              </a:rPr>
              <a:t> column.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7E0DBC3-B441-4414-9C3F-A40CCA997912}"/>
              </a:ext>
            </a:extLst>
          </p:cNvPr>
          <p:cNvSpPr/>
          <p:nvPr/>
        </p:nvSpPr>
        <p:spPr>
          <a:xfrm rot="5400000">
            <a:off x="4445984" y="4023068"/>
            <a:ext cx="1836205" cy="432048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969649-CC68-4949-8BE3-09AA43BA5FA7}"/>
              </a:ext>
            </a:extLst>
          </p:cNvPr>
          <p:cNvSpPr/>
          <p:nvPr/>
        </p:nvSpPr>
        <p:spPr>
          <a:xfrm>
            <a:off x="10126" y="6138626"/>
            <a:ext cx="9026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AU" sz="1400" dirty="0">
                <a:latin typeface="Century Gothic" panose="020B0502020202020204" pitchFamily="34" charset="0"/>
              </a:rPr>
              <a:t>Any assessor feedback and/or help to obtain a “Competent” grade is displayed in the Feedback column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CEF2A4-060D-4021-A56C-C5CA6D9C5830}"/>
              </a:ext>
            </a:extLst>
          </p:cNvPr>
          <p:cNvSpPr/>
          <p:nvPr/>
        </p:nvSpPr>
        <p:spPr>
          <a:xfrm rot="5400000">
            <a:off x="6345350" y="3042114"/>
            <a:ext cx="1853900" cy="2376264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154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7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0" dur="7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6" presetClass="emph" presetSubtype="0" repeatCount="indefinite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6" dur="7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3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8" grpId="1" animBg="1"/>
      <p:bldP spid="8" grpId="2" animBg="1"/>
      <p:bldP spid="9" grpId="0"/>
      <p:bldP spid="12" grpId="0"/>
      <p:bldP spid="13" grpId="0" animBg="1"/>
      <p:bldP spid="13" grpId="1" animBg="1"/>
      <p:bldP spid="13" grpId="2" animBg="1"/>
      <p:bldP spid="14" grpId="0"/>
      <p:bldP spid="15" grpId="0" animBg="1"/>
      <p:bldP spid="15" grpId="1" animBg="1"/>
      <p:bldP spid="15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303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Office Theme</vt:lpstr>
      <vt:lpstr>PowerPoint Presentation</vt:lpstr>
      <vt:lpstr>PowerPoint Presentation</vt:lpstr>
      <vt:lpstr>Once you have accessed your course, there are several ways to view your Assessment Task grades and feedback…</vt:lpstr>
      <vt:lpstr>Alternative method for viewing grades and feedback…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FAQ #02 How to upload completed Assessment Tasks to the website</dc:title>
  <dc:creator>Owner</dc:creator>
  <cp:lastModifiedBy>Han</cp:lastModifiedBy>
  <cp:revision>65</cp:revision>
  <dcterms:created xsi:type="dcterms:W3CDTF">2012-06-05T04:31:42Z</dcterms:created>
  <dcterms:modified xsi:type="dcterms:W3CDTF">2018-04-05T05:55:45Z</dcterms:modified>
</cp:coreProperties>
</file>